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9" r:id="rId4"/>
    <p:sldId id="259" r:id="rId5"/>
    <p:sldId id="262" r:id="rId6"/>
    <p:sldId id="263" r:id="rId7"/>
    <p:sldId id="260" r:id="rId8"/>
    <p:sldId id="256" r:id="rId9"/>
    <p:sldId id="261" r:id="rId10"/>
    <p:sldId id="258" r:id="rId11"/>
    <p:sldId id="257" r:id="rId12"/>
    <p:sldId id="270" r:id="rId13"/>
    <p:sldId id="264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1ED6-C1CD-46CD-B6DB-D8A9AE36C52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A756-E5D0-4CAC-8FFD-61641CCA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600" dirty="0" smtClean="0">
                <a:latin typeface="MV Boli" pitchFamily="2" charset="0"/>
                <a:cs typeface="MV Boli" pitchFamily="2" charset="0"/>
              </a:rPr>
              <a:t>    </a:t>
            </a:r>
            <a:r>
              <a:rPr lang="fr-FR" sz="3600" dirty="0" smtClean="0">
                <a:latin typeface="Tekton Pro" pitchFamily="34" charset="0"/>
                <a:cs typeface="MV Boli" pitchFamily="2" charset="0"/>
              </a:rPr>
              <a:t>Pas à Pas, vallée de la Weiss en Transition</a:t>
            </a:r>
            <a:endParaRPr lang="fr-FR" sz="36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1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151620" y="2249955"/>
            <a:ext cx="687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41281B"/>
                </a:solidFill>
                <a:latin typeface="Tekton Pro" pitchFamily="34" charset="0"/>
              </a:rPr>
              <a:t>Bilan 2015 – 2016 </a:t>
            </a:r>
          </a:p>
          <a:p>
            <a:pPr algn="ctr"/>
            <a:r>
              <a:rPr lang="fr-FR" sz="4000" b="1" dirty="0">
                <a:solidFill>
                  <a:srgbClr val="41281B"/>
                </a:solidFill>
                <a:latin typeface="Tekton Pro" pitchFamily="34" charset="0"/>
              </a:rPr>
              <a:t>P</a:t>
            </a:r>
            <a:r>
              <a:rPr lang="fr-FR" sz="4000" b="1" dirty="0" smtClean="0">
                <a:solidFill>
                  <a:srgbClr val="41281B"/>
                </a:solidFill>
                <a:latin typeface="Tekton Pro" pitchFamily="34" charset="0"/>
              </a:rPr>
              <a:t>rogramme prévisionnel  2017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31640" y="4357553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ekton Pro" pitchFamily="34" charset="0"/>
              </a:rPr>
              <a:t>CCVK – Commission environnement </a:t>
            </a:r>
          </a:p>
          <a:p>
            <a:pPr algn="ctr"/>
            <a:r>
              <a:rPr lang="fr-FR" sz="2000" dirty="0" smtClean="0">
                <a:latin typeface="Tekton Pro" pitchFamily="34" charset="0"/>
              </a:rPr>
              <a:t>20 avril 2017</a:t>
            </a:r>
          </a:p>
          <a:p>
            <a:pPr algn="ctr"/>
            <a:r>
              <a:rPr lang="fr-FR" sz="2000" dirty="0" smtClean="0">
                <a:latin typeface="Tekton Pro" pitchFamily="34" charset="0"/>
              </a:rPr>
              <a:t>Sophie Schmitt – Pas à pas</a:t>
            </a:r>
          </a:p>
        </p:txBody>
      </p:sp>
    </p:spTree>
    <p:extLst>
      <p:ext uri="{BB962C8B-B14F-4D97-AF65-F5344CB8AC3E}">
        <p14:creationId xmlns:p14="http://schemas.microsoft.com/office/powerpoint/2010/main" val="380316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transition-pasapas.org/wp-content/uploads/2015/01/Affiche-Soiree_10_dec-Orbey-7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384376" cy="4786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>
                <a:latin typeface="MV Boli" pitchFamily="2" charset="0"/>
                <a:cs typeface="MV Boli" pitchFamily="2" charset="0"/>
              </a:rPr>
              <a:t> </a:t>
            </a:r>
            <a:r>
              <a:rPr lang="fr-FR" sz="4400" dirty="0">
                <a:latin typeface="Tekton Pro" pitchFamily="34" charset="0"/>
                <a:cs typeface="MV Boli" pitchFamily="2" charset="0"/>
              </a:rPr>
              <a:t>Le groupe « jardin »</a:t>
            </a:r>
            <a:endParaRPr lang="fr-FR" sz="4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50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577003" y="119675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développement des incroyables comestibles à </a:t>
            </a:r>
            <a:r>
              <a:rPr lang="fr-FR" dirty="0" err="1" smtClean="0"/>
              <a:t>Orbey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conférence sur le jardinage et les petits fruits</a:t>
            </a:r>
          </a:p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770301" cy="33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Tekton Pro" pitchFamily="34" charset="0"/>
                <a:cs typeface="MV Boli" pitchFamily="2" charset="0"/>
              </a:rPr>
              <a:t>Le groupe « Energie »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12" name="Picture 4" descr="http://transition-pasapas.org/wp-content/uploads/2016/11/Affiche-Conf%C3%A9rence-Gesticul%C3%A9e-7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40" y="1916832"/>
            <a:ext cx="2851065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-25080" y="1229846"/>
            <a:ext cx="28803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Conférences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		</a:t>
            </a:r>
            <a:endParaRPr lang="fr-FR" sz="1600" dirty="0"/>
          </a:p>
        </p:txBody>
      </p:sp>
      <p:pic>
        <p:nvPicPr>
          <p:cNvPr id="1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629" y="1124744"/>
            <a:ext cx="3396170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2987824" y="6125234"/>
            <a:ext cx="557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Quid d’une université populaire sur la rénovation?... </a:t>
            </a:r>
            <a:endParaRPr lang="fr-F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Tekton Pro" pitchFamily="34" charset="0"/>
                <a:cs typeface="MV Boli" pitchFamily="2" charset="0"/>
              </a:rPr>
              <a:t>Le groupe « Economie locale »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25080" y="1068242"/>
            <a:ext cx="28803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Conférences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		</a:t>
            </a:r>
            <a:endParaRPr lang="fr-FR" sz="1600" dirty="0"/>
          </a:p>
        </p:txBody>
      </p:sp>
      <p:pic>
        <p:nvPicPr>
          <p:cNvPr id="1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pic>
        <p:nvPicPr>
          <p:cNvPr id="11" name="Picture 2" descr="http://transition-pasapas.org/wp-content/uploads/2015/01/Tourn%C3%A9e-Alsace-Vosges-G%C3%A9rard-Foucher-724x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22" y="1611212"/>
            <a:ext cx="3311890" cy="468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6220" y="527519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000" dirty="0"/>
              <a:t>→ Un SEL (système d’échange local)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000" dirty="0" smtClean="0"/>
              <a:t>→ </a:t>
            </a:r>
            <a:r>
              <a:rPr lang="fr-FR" sz="2000" dirty="0"/>
              <a:t>Une monnaie locale 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8383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Tekton Pro" pitchFamily="34" charset="0"/>
                <a:cs typeface="MV Boli" pitchFamily="2" charset="0"/>
              </a:rPr>
              <a:t>Des actions de sensibilisation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556791"/>
            <a:ext cx="2880321" cy="4109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51520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Spectacles et ciné-débats</a:t>
            </a:r>
            <a:endParaRPr lang="fr-FR" sz="2400" b="1" dirty="0">
              <a:solidFill>
                <a:schemeClr val="accent6"/>
              </a:solidFill>
            </a:endParaRPr>
          </a:p>
        </p:txBody>
      </p:sp>
      <p:pic>
        <p:nvPicPr>
          <p:cNvPr id="9" name="Picture 2" descr="C:\Users\Meyer\Pictures\Pas à pas\20161007_205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36404">
            <a:off x="100137" y="5400001"/>
            <a:ext cx="1656184" cy="93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http://transition-pasapas.org/wp-content/uploads/2016/03/43366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96752"/>
            <a:ext cx="2808312" cy="401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24944"/>
            <a:ext cx="2686943" cy="364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Tekton Pro" pitchFamily="34" charset="0"/>
                <a:cs typeface="MV Boli" pitchFamily="2" charset="0"/>
              </a:rPr>
              <a:t>Des actions de communication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8270" r="1401" b="18657"/>
          <a:stretch/>
        </p:blipFill>
        <p:spPr bwMode="auto">
          <a:xfrm>
            <a:off x="3593382" y="3068960"/>
            <a:ext cx="5472608" cy="21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593382" cy="498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23928" y="1349235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 programme trimestriel</a:t>
            </a:r>
          </a:p>
          <a:p>
            <a:endParaRPr lang="fr-FR" sz="2000" dirty="0"/>
          </a:p>
          <a:p>
            <a:endParaRPr lang="fr-FR" sz="2000" dirty="0" smtClean="0"/>
          </a:p>
          <a:p>
            <a:pPr algn="r"/>
            <a:r>
              <a:rPr lang="fr-FR" sz="2000" dirty="0" smtClean="0"/>
              <a:t>Un site internet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4173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Tekton Pro" pitchFamily="34" charset="0"/>
                <a:cs typeface="MV Boli" pitchFamily="2" charset="0"/>
              </a:rPr>
              <a:t>Un budget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200347"/>
              </p:ext>
            </p:extLst>
          </p:nvPr>
        </p:nvGraphicFramePr>
        <p:xfrm>
          <a:off x="300038" y="1340768"/>
          <a:ext cx="8543925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euille de calcul" r:id="rId4" imgW="8543899" imgH="4972177" progId="Excel.Sheet.12">
                  <p:embed/>
                </p:oleObj>
              </mc:Choice>
              <mc:Fallback>
                <p:oleObj name="Feuille de calcul" r:id="rId4" imgW="8543899" imgH="49721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038" y="1340768"/>
                        <a:ext cx="8543925" cy="497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33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59632" y="1844824"/>
            <a:ext cx="65527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Tekton Pro" pitchFamily="34" charset="0"/>
              </a:rPr>
              <a:t>Merci pour votre attention</a:t>
            </a:r>
          </a:p>
          <a:p>
            <a:pPr algn="ctr"/>
            <a:endParaRPr lang="fr-FR" sz="3200" dirty="0">
              <a:latin typeface="Tekton Pro" pitchFamily="34" charset="0"/>
            </a:endParaRPr>
          </a:p>
          <a:p>
            <a:pPr algn="ctr"/>
            <a:endParaRPr lang="fr-FR" sz="3200" dirty="0" smtClean="0">
              <a:latin typeface="Tekton Pro" pitchFamily="34" charset="0"/>
            </a:endParaRPr>
          </a:p>
          <a:p>
            <a:pPr algn="ctr"/>
            <a:endParaRPr lang="fr-FR" sz="3200" dirty="0">
              <a:latin typeface="Tekton Pro" pitchFamily="34" charset="0"/>
            </a:endParaRPr>
          </a:p>
          <a:p>
            <a:pPr algn="ctr"/>
            <a:endParaRPr lang="fr-FR" sz="3200" dirty="0" smtClean="0">
              <a:latin typeface="Tekton Pro" pitchFamily="34" charset="0"/>
            </a:endParaRPr>
          </a:p>
          <a:p>
            <a:pPr algn="ctr"/>
            <a:endParaRPr lang="fr-FR" sz="3200" dirty="0" smtClean="0">
              <a:latin typeface="Tekton Pro" pitchFamily="34" charset="0"/>
            </a:endParaRPr>
          </a:p>
          <a:p>
            <a:pPr algn="ctr"/>
            <a:r>
              <a:rPr lang="fr-FR" sz="3200" dirty="0" smtClean="0">
                <a:latin typeface="Tekton Pro" pitchFamily="34" charset="0"/>
              </a:rPr>
              <a:t>Sophie Schmitt </a:t>
            </a:r>
          </a:p>
          <a:p>
            <a:pPr algn="ctr"/>
            <a:r>
              <a:rPr lang="fr-FR" sz="3200" dirty="0" smtClean="0">
                <a:latin typeface="Tekton Pro" pitchFamily="34" charset="0"/>
              </a:rPr>
              <a:t>03 89 30 46 92</a:t>
            </a:r>
          </a:p>
          <a:p>
            <a:pPr algn="ctr"/>
            <a:r>
              <a:rPr lang="fr-FR" sz="3200" dirty="0" smtClean="0">
                <a:latin typeface="Tekton Pro" pitchFamily="34" charset="0"/>
              </a:rPr>
              <a:t>contact@transition-pasapas.org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39" y="2996952"/>
            <a:ext cx="3394714" cy="15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Tekton Pro" pitchFamily="34" charset="0"/>
                <a:cs typeface="MV Boli" pitchFamily="2" charset="0"/>
              </a:rPr>
              <a:t>Nos statuts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1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1196752"/>
            <a:ext cx="856895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400" dirty="0" smtClean="0">
                <a:latin typeface="+mj-lt"/>
              </a:rPr>
              <a:t>L’association </a:t>
            </a:r>
            <a:r>
              <a:rPr lang="fr-FR" sz="3400" b="1" i="1" dirty="0" smtClean="0">
                <a:latin typeface="+mj-lt"/>
              </a:rPr>
              <a:t>Pas à Pas - Vallée de la Weiss en Transition</a:t>
            </a:r>
            <a:r>
              <a:rPr lang="fr-FR" sz="3400" dirty="0" smtClean="0">
                <a:latin typeface="+mj-lt"/>
              </a:rPr>
              <a:t> s'inscrit dans le mouvement international de la Transition qui vise à réduire notre dépendance aux énergies fossiles et nucléaire et à initier de nouveaux comportements face au dérèglement climatique.</a:t>
            </a:r>
          </a:p>
          <a:p>
            <a:endParaRPr lang="fr-FR" b="1" cap="small" dirty="0" smtClean="0">
              <a:solidFill>
                <a:srgbClr val="41281B"/>
              </a:solidFill>
            </a:endParaRPr>
          </a:p>
          <a:p>
            <a:r>
              <a:rPr lang="fr-FR" sz="4000" b="1" cap="small" dirty="0" smtClean="0">
                <a:solidFill>
                  <a:srgbClr val="41281B"/>
                </a:solidFill>
              </a:rPr>
              <a:t>Nous avons le souhait </a:t>
            </a:r>
          </a:p>
          <a:p>
            <a:r>
              <a:rPr lang="fr-FR" b="1" dirty="0" smtClean="0">
                <a:solidFill>
                  <a:srgbClr val="41281B"/>
                </a:solidFill>
              </a:rPr>
              <a:t>D’inviter les citoyens</a:t>
            </a:r>
            <a:r>
              <a:rPr lang="fr-FR" dirty="0" smtClean="0">
                <a:solidFill>
                  <a:srgbClr val="41281B"/>
                </a:solidFill>
              </a:rPr>
              <a:t> </a:t>
            </a:r>
            <a:r>
              <a:rPr lang="fr-FR" dirty="0" smtClean="0"/>
              <a:t>à anticiper les conséquences du pic pétrolier et des  changements climatiques.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41281B"/>
                </a:solidFill>
              </a:rPr>
              <a:t>De contribuer à la construction d'un modèle sociétal pérenne</a:t>
            </a:r>
          </a:p>
          <a:p>
            <a:endParaRPr lang="fr-FR" b="1" dirty="0" smtClean="0">
              <a:solidFill>
                <a:srgbClr val="41281B"/>
              </a:solidFill>
            </a:endParaRPr>
          </a:p>
          <a:p>
            <a:r>
              <a:rPr lang="fr-FR" b="1" dirty="0" smtClean="0">
                <a:solidFill>
                  <a:srgbClr val="41281B"/>
                </a:solidFill>
              </a:rPr>
              <a:t>D’initier, développer, accompagner des projets concrets d'initiative citoyenne</a:t>
            </a:r>
            <a:r>
              <a:rPr lang="fr-FR" dirty="0" smtClean="0">
                <a:solidFill>
                  <a:srgbClr val="41281B"/>
                </a:solidFill>
              </a:rPr>
              <a:t> </a:t>
            </a:r>
            <a:r>
              <a:rPr lang="fr-FR" sz="3100" dirty="0" smtClean="0"/>
              <a:t>permettant une plus grande autosuffisance alimentaire et énergétique.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15079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MV Boli" pitchFamily="2" charset="0"/>
                <a:cs typeface="MV Boli" pitchFamily="2" charset="0"/>
              </a:rPr>
              <a:t>    </a:t>
            </a:r>
            <a:r>
              <a:rPr lang="fr-FR" sz="4400" dirty="0" smtClean="0">
                <a:latin typeface="Tekton Pro" pitchFamily="34" charset="0"/>
                <a:cs typeface="MV Boli" pitchFamily="2" charset="0"/>
              </a:rPr>
              <a:t>Notre fonctionnement</a:t>
            </a:r>
          </a:p>
        </p:txBody>
      </p:sp>
      <p:pic>
        <p:nvPicPr>
          <p:cNvPr id="1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70 membres et 300 sympathisants environ</a:t>
            </a:r>
          </a:p>
          <a:p>
            <a:r>
              <a:rPr lang="fr-FR" sz="2400" dirty="0" smtClean="0"/>
              <a:t>17 membres du conseil collégial</a:t>
            </a:r>
          </a:p>
          <a:p>
            <a:r>
              <a:rPr lang="fr-FR" sz="2400" dirty="0"/>
              <a:t>7</a:t>
            </a:r>
            <a:r>
              <a:rPr lang="fr-FR" sz="2400" dirty="0" smtClean="0"/>
              <a:t> groupes de travail actifs</a:t>
            </a:r>
          </a:p>
          <a:p>
            <a:r>
              <a:rPr lang="fr-FR" sz="2400" dirty="0" smtClean="0"/>
              <a:t>40 bénévoles actifs toute l’année</a:t>
            </a:r>
          </a:p>
          <a:p>
            <a:endParaRPr lang="fr-F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33671"/>
            <a:ext cx="9144001" cy="290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92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Tekton Pro" pitchFamily="34" charset="0"/>
                <a:cs typeface="MV Boli" pitchFamily="2" charset="0"/>
              </a:rPr>
              <a:t>Le </a:t>
            </a:r>
            <a:r>
              <a:rPr lang="fr-FR" sz="4400" dirty="0">
                <a:latin typeface="Tekton Pro" pitchFamily="34" charset="0"/>
                <a:cs typeface="MV Boli" pitchFamily="2" charset="0"/>
              </a:rPr>
              <a:t>groupe </a:t>
            </a:r>
            <a:r>
              <a:rPr lang="fr-FR" sz="4400" dirty="0" smtClean="0">
                <a:latin typeface="Tekton Pro" pitchFamily="34" charset="0"/>
                <a:cs typeface="MV Boli" pitchFamily="2" charset="0"/>
              </a:rPr>
              <a:t>« mobilité »</a:t>
            </a:r>
            <a:endParaRPr lang="fr-FR" sz="4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Picture 12" descr="http://transition-pasapas.org/wp-content/uploads/2015/03/cid_f7ea925e-49ab-8708-124d-b325d1478e19@yahoo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21658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://transition-pasapas.org/wp-content/uploads/2016/04/de-l-auto-stop-au-transi-st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1584176" cy="141387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644008" y="2996952"/>
            <a:ext cx="428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dirty="0" smtClean="0"/>
              <a:t>Promotion du </a:t>
            </a:r>
            <a:r>
              <a:rPr lang="fr-FR" b="1" dirty="0" smtClean="0">
                <a:solidFill>
                  <a:schemeClr val="accent6"/>
                </a:solidFill>
              </a:rPr>
              <a:t>transi-stop</a:t>
            </a:r>
            <a:r>
              <a:rPr lang="fr-FR" dirty="0" smtClean="0"/>
              <a:t> inter vallées</a:t>
            </a:r>
            <a:br>
              <a:rPr lang="fr-FR" dirty="0" smtClean="0"/>
            </a:br>
            <a:r>
              <a:rPr lang="fr-FR" dirty="0" smtClean="0"/>
              <a:t> le 23 avril 2016</a:t>
            </a:r>
            <a:endParaRPr lang="fr-FR" dirty="0"/>
          </a:p>
        </p:txBody>
      </p:sp>
      <p:pic>
        <p:nvPicPr>
          <p:cNvPr id="1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1833" y="4293096"/>
            <a:ext cx="5140647" cy="215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1512168" cy="127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251520" y="58052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Création d’une </a:t>
            </a:r>
            <a:r>
              <a:rPr lang="fr-FR" dirty="0" smtClean="0"/>
              <a:t>plateforme interne </a:t>
            </a:r>
            <a:r>
              <a:rPr lang="fr-FR" dirty="0" smtClean="0"/>
              <a:t>de </a:t>
            </a:r>
            <a:r>
              <a:rPr lang="fr-FR" b="1" dirty="0" smtClean="0">
                <a:solidFill>
                  <a:schemeClr val="accent6"/>
                </a:solidFill>
              </a:rPr>
              <a:t>covoiturage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10527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Mobilité</a:t>
            </a:r>
            <a:endParaRPr lang="fr-FR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623976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MV Boli" pitchFamily="2" charset="0"/>
                <a:cs typeface="MV Boli" pitchFamily="2" charset="0"/>
              </a:rPr>
              <a:t>    </a:t>
            </a:r>
            <a:r>
              <a:rPr lang="fr-FR" sz="4400" dirty="0" smtClean="0">
                <a:latin typeface="Tekton Pro" pitchFamily="34" charset="0"/>
                <a:cs typeface="MV Boli" pitchFamily="2" charset="0"/>
              </a:rPr>
              <a:t>Le groupe « mobilité »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9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3145749" y="2512367"/>
            <a:ext cx="2866411" cy="40129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299012" y="1484784"/>
            <a:ext cx="2592288" cy="286232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Une participation aux réflexions de la CCVK (GRAP, pistes cyclables)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Des actions de sensibilisation lors de nos manifestations ou de manifestations annexes.</a:t>
            </a:r>
            <a:endParaRPr lang="fr-FR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MV Boli" pitchFamily="2" charset="0"/>
                <a:cs typeface="MV Boli" pitchFamily="2" charset="0"/>
              </a:rPr>
              <a:t>    </a:t>
            </a:r>
            <a:r>
              <a:rPr lang="fr-FR" sz="4400" dirty="0">
                <a:latin typeface="Tekton Pro" pitchFamily="34" charset="0"/>
                <a:cs typeface="MV Boli" pitchFamily="2" charset="0"/>
              </a:rPr>
              <a:t>Le groupe </a:t>
            </a:r>
            <a:r>
              <a:rPr lang="fr-FR" sz="4400" dirty="0" smtClean="0">
                <a:latin typeface="Tekton Pro" pitchFamily="34" charset="0"/>
                <a:cs typeface="MV Boli" pitchFamily="2" charset="0"/>
              </a:rPr>
              <a:t>« festif »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pic>
        <p:nvPicPr>
          <p:cNvPr id="6" name="Picture 14" descr="http://transition-pasapas.org/wp-content/uploads/2017/02/Affiche-Troc-Ton-Truc-12-Mars-2017-7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698331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" descr="C:\Users\Meyer\Pictures\2017-03\20170312_104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1268760"/>
            <a:ext cx="4344483" cy="2443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067944" y="38610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« Troc ton Truc » </a:t>
            </a:r>
            <a:r>
              <a:rPr lang="fr-FR" dirty="0" smtClean="0"/>
              <a:t>zone et temps de gratuité   </a:t>
            </a:r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365104"/>
            <a:ext cx="3960440" cy="223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51520" y="57831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Et des temps festifs pour créer du lien…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 smtClean="0">
                <a:latin typeface="MV Boli" pitchFamily="2" charset="0"/>
                <a:cs typeface="MV Boli" pitchFamily="2" charset="0"/>
              </a:rPr>
              <a:t>   </a:t>
            </a:r>
            <a:r>
              <a:rPr lang="fr-FR" sz="4400" dirty="0">
                <a:latin typeface="Tekton Pro" pitchFamily="34" charset="0"/>
                <a:cs typeface="MV Boli" pitchFamily="2" charset="0"/>
              </a:rPr>
              <a:t>Le groupe </a:t>
            </a:r>
            <a:r>
              <a:rPr lang="fr-FR" sz="4400" dirty="0" smtClean="0">
                <a:latin typeface="Tekton Pro" pitchFamily="34" charset="0"/>
                <a:cs typeface="MV Boli" pitchFamily="2" charset="0"/>
              </a:rPr>
              <a:t>« talents partagés »</a:t>
            </a:r>
            <a:endParaRPr lang="fr-FR" sz="4400" dirty="0">
              <a:latin typeface="Tekton Pro" pitchFamily="34" charset="0"/>
              <a:cs typeface="MV Boli" pitchFamily="2" charset="0"/>
            </a:endParaRPr>
          </a:p>
        </p:txBody>
      </p:sp>
      <p:pic>
        <p:nvPicPr>
          <p:cNvPr id="5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4175448" y="1700808"/>
            <a:ext cx="4968552" cy="1567936"/>
            <a:chOff x="179512" y="1052736"/>
            <a:chExt cx="5868144" cy="1999984"/>
          </a:xfrm>
        </p:grpSpPr>
        <p:pic>
          <p:nvPicPr>
            <p:cNvPr id="17410" name="Picture 2" descr="http://transition-pasapas.org/wp-content/uploads/2015/01/repaircafe-1-1024x34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052736"/>
              <a:ext cx="5868144" cy="199998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419872" y="2492896"/>
              <a:ext cx="23042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463480" y="4077072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2017</a:t>
            </a:r>
          </a:p>
          <a:p>
            <a:r>
              <a:rPr lang="fr-FR" dirty="0" smtClean="0"/>
              <a:t>Lancement des deux premiers </a:t>
            </a:r>
            <a:r>
              <a:rPr lang="fr-FR" dirty="0" smtClean="0"/>
              <a:t>« </a:t>
            </a:r>
            <a:r>
              <a:rPr lang="fr-FR" dirty="0" err="1" smtClean="0"/>
              <a:t>Repair</a:t>
            </a:r>
            <a:r>
              <a:rPr lang="fr-FR" dirty="0" smtClean="0"/>
              <a:t> Café » </a:t>
            </a:r>
            <a:r>
              <a:rPr lang="fr-FR" dirty="0" smtClean="0"/>
              <a:t>de la vallée de la </a:t>
            </a:r>
            <a:r>
              <a:rPr lang="fr-FR" dirty="0" smtClean="0"/>
              <a:t>Weiss</a:t>
            </a:r>
          </a:p>
          <a:p>
            <a:endParaRPr lang="fr-FR" dirty="0" smtClean="0"/>
          </a:p>
          <a:p>
            <a:r>
              <a:rPr lang="fr-FR" dirty="0" smtClean="0"/>
              <a:t>22 avril 2017 - </a:t>
            </a:r>
            <a:r>
              <a:rPr lang="fr-FR" dirty="0" err="1" smtClean="0"/>
              <a:t>Orbey</a:t>
            </a:r>
            <a:endParaRPr lang="fr-FR" dirty="0" smtClean="0"/>
          </a:p>
          <a:p>
            <a:r>
              <a:rPr lang="fr-FR" dirty="0" smtClean="0"/>
              <a:t>29 octobre 2017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51520" y="1340768"/>
            <a:ext cx="4032448" cy="4104456"/>
            <a:chOff x="4139952" y="2276872"/>
            <a:chExt cx="3694825" cy="3528392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2276872"/>
              <a:ext cx="3694825" cy="35283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5220072" y="4437112"/>
              <a:ext cx="18002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>
                <a:latin typeface="MV Boli" pitchFamily="2" charset="0"/>
                <a:cs typeface="MV Boli" pitchFamily="2" charset="0"/>
              </a:rPr>
              <a:t> </a:t>
            </a:r>
            <a:r>
              <a:rPr lang="fr-FR" sz="4400" dirty="0">
                <a:latin typeface="Tekton Pro" pitchFamily="34" charset="0"/>
                <a:cs typeface="MV Boli" pitchFamily="2" charset="0"/>
              </a:rPr>
              <a:t>Le groupe « jardin »</a:t>
            </a:r>
            <a:endParaRPr lang="fr-FR" sz="4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9" name="Picture 4" descr="http://transition-pasapas.org/wp-content/uploads/2016/05/3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11845"/>
            <a:ext cx="3032853" cy="227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51520" y="4660523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Construction de la </a:t>
            </a:r>
            <a:r>
              <a:rPr lang="fr-FR" sz="2000" b="1" dirty="0" smtClean="0">
                <a:solidFill>
                  <a:schemeClr val="accent6"/>
                </a:solidFill>
              </a:rPr>
              <a:t>serre </a:t>
            </a:r>
            <a:r>
              <a:rPr lang="fr-FR" sz="2000" dirty="0" smtClean="0"/>
              <a:t>et préparation de </a:t>
            </a:r>
            <a:r>
              <a:rPr lang="fr-FR" sz="2000" dirty="0" smtClean="0"/>
              <a:t>l’aménagement </a:t>
            </a:r>
            <a:r>
              <a:rPr lang="fr-FR" sz="2000" dirty="0" smtClean="0"/>
              <a:t>du jardin</a:t>
            </a:r>
            <a:endParaRPr lang="fr-FR" sz="2000" dirty="0"/>
          </a:p>
        </p:txBody>
      </p:sp>
      <p:pic>
        <p:nvPicPr>
          <p:cNvPr id="12" name="Picture 8" descr="http://transition-pasapas.org/wp-content/uploads/2016/03/4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916" y="4660523"/>
            <a:ext cx="2664296" cy="199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transition-pasapas.org/wp-content/uploads/2016/06/4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3091045" cy="2318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07504" y="980728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Des actions en faveur d’une autonomie alimentaire de personnes de territoire </a:t>
            </a:r>
            <a:endParaRPr lang="fr-F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fr-FR" sz="2000" dirty="0"/>
              <a:t>Aide au développement du jardinage en vue d’accroitre l’autonomie alimentaire du territoire</a:t>
            </a:r>
          </a:p>
          <a:p>
            <a:pPr algn="r"/>
            <a:r>
              <a:rPr lang="fr-FR" sz="2000" dirty="0"/>
              <a:t>Un partenariat avec les restaurants du cœur pour aider les familles en détresse financière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ransition-pasapas.org/wp-content/uploads/2016/05/26-683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645024"/>
            <a:ext cx="2038900" cy="3056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http://transition-pasapas.org/wp-content/uploads/2016/05/14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3456384" cy="2305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355976" y="501317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 de fabrication</a:t>
            </a:r>
            <a:br>
              <a:rPr lang="fr-FR" dirty="0" smtClean="0"/>
            </a:br>
            <a:r>
              <a:rPr lang="fr-FR" dirty="0" smtClean="0"/>
              <a:t>des boites pour la </a:t>
            </a:r>
            <a:r>
              <a:rPr lang="fr-FR" dirty="0" err="1" smtClean="0">
                <a:solidFill>
                  <a:schemeClr val="accent6"/>
                </a:solidFill>
              </a:rPr>
              <a:t>grainothèque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7" name="Picture 2" descr="http://transition-pasapas.org/wp-content/uploads/2015/01/DNA_170221_PAP_jardins-1024x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70" y="908720"/>
            <a:ext cx="5880798" cy="37444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47656" y="126876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Action </a:t>
            </a:r>
            <a:r>
              <a:rPr lang="fr-FR" dirty="0" smtClean="0">
                <a:solidFill>
                  <a:schemeClr val="accent6"/>
                </a:solidFill>
              </a:rPr>
              <a:t>anti-gaspillage</a:t>
            </a:r>
            <a:r>
              <a:rPr lang="fr-FR" dirty="0" smtClean="0"/>
              <a:t> avec le projet de la  valorisation des </a:t>
            </a:r>
            <a:r>
              <a:rPr lang="fr-FR" dirty="0" smtClean="0"/>
              <a:t>récoltes</a:t>
            </a:r>
          </a:p>
          <a:p>
            <a:pPr algn="ctr"/>
            <a:r>
              <a:rPr lang="fr-FR" dirty="0" smtClean="0"/>
              <a:t>(Aides PNRVB)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dirty="0">
                <a:latin typeface="MV Boli" pitchFamily="2" charset="0"/>
                <a:cs typeface="MV Boli" pitchFamily="2" charset="0"/>
              </a:rPr>
              <a:t> </a:t>
            </a:r>
            <a:r>
              <a:rPr lang="fr-FR" sz="4400" dirty="0">
                <a:latin typeface="Tekton Pro" pitchFamily="34" charset="0"/>
                <a:cs typeface="MV Boli" pitchFamily="2" charset="0"/>
              </a:rPr>
              <a:t>Le groupe </a:t>
            </a:r>
            <a:r>
              <a:rPr lang="fr-FR" sz="4400" dirty="0" smtClean="0">
                <a:latin typeface="Tekton Pro" pitchFamily="34" charset="0"/>
                <a:cs typeface="MV Boli" pitchFamily="2" charset="0"/>
              </a:rPr>
              <a:t>« jardin »</a:t>
            </a:r>
            <a:endParaRPr lang="fr-FR" sz="4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" name="Picture 2" descr="http://transition-pasapas.org/wp-content/uploads/2015/02/logo-p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368152" cy="61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366</Words>
  <Application>Microsoft Office PowerPoint</Application>
  <PresentationFormat>Affichage à l'écran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Microsoft Excel 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Meyer</dc:creator>
  <cp:lastModifiedBy>Sophie SCHMITT</cp:lastModifiedBy>
  <cp:revision>20</cp:revision>
  <dcterms:created xsi:type="dcterms:W3CDTF">2017-03-21T20:25:18Z</dcterms:created>
  <dcterms:modified xsi:type="dcterms:W3CDTF">2017-04-20T12:18:30Z</dcterms:modified>
</cp:coreProperties>
</file>